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0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D238-98E0-4A73-A91F-AFB359C91407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4F9D-CE89-4CB6-80C9-6391D9AEE8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313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D238-98E0-4A73-A91F-AFB359C91407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4F9D-CE89-4CB6-80C9-6391D9AEE8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2448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D238-98E0-4A73-A91F-AFB359C91407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4F9D-CE89-4CB6-80C9-6391D9AEE8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304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D238-98E0-4A73-A91F-AFB359C91407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4F9D-CE89-4CB6-80C9-6391D9AEE8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4541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D238-98E0-4A73-A91F-AFB359C91407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4F9D-CE89-4CB6-80C9-6391D9AEE8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2052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D238-98E0-4A73-A91F-AFB359C91407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4F9D-CE89-4CB6-80C9-6391D9AEE8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3678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D238-98E0-4A73-A91F-AFB359C91407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4F9D-CE89-4CB6-80C9-6391D9AEE8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3064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D238-98E0-4A73-A91F-AFB359C91407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4F9D-CE89-4CB6-80C9-6391D9AEE8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2899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D238-98E0-4A73-A91F-AFB359C91407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4F9D-CE89-4CB6-80C9-6391D9AEE8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353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D238-98E0-4A73-A91F-AFB359C91407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4F9D-CE89-4CB6-80C9-6391D9AEE8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776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D238-98E0-4A73-A91F-AFB359C91407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D4F9D-CE89-4CB6-80C9-6391D9AEE8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6924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AD238-98E0-4A73-A91F-AFB359C91407}" type="datetimeFigureOut">
              <a:rPr lang="es-MX" smtClean="0"/>
              <a:t>14/03/2014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FD4F9D-CE89-4CB6-80C9-6391D9AEE84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5324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Derecho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First</a:t>
            </a: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28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conditional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L.E.L.I. Paulina Trujillo Castillo</a:t>
            </a:r>
            <a:endParaRPr lang="es-MX" sz="23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81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First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conditional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Resumen 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following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presentation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shows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conditionals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are, and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one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used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talk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real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situations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La siguiente presentación muestra que son los condicionales, y </a:t>
            </a:r>
            <a:r>
              <a:rPr lang="es-ES" sz="2000" b="1" dirty="0" err="1" smtClean="0">
                <a:latin typeface="Arial" pitchFamily="34" charset="0"/>
                <a:cs typeface="Arial" pitchFamily="34" charset="0"/>
              </a:rPr>
              <a:t>cualde</a:t>
            </a: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 ellos es usado para hablar de situaciones reales.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Palabras clave: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8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Simple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present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future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simple,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main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clause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hyphotesis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.</a:t>
            </a: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b="1" dirty="0" smtClean="0">
                <a:latin typeface="Arial" pitchFamily="34" charset="0"/>
                <a:cs typeface="Arial" pitchFamily="34" charset="0"/>
              </a:rPr>
              <a:t>Presente simple, futuro simple, si, clausula principal, hipótesis.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86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general:</a:t>
            </a: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El alumno hará énfasis del objeto del que se habla y no del sujeto que ejecuta la acción.</a:t>
            </a: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El alumno podrá expresar y solicitar opiniones e impresiones, podrá contar una historia con sus propias palabras así como sus intenciones, propósitos, expresar obligaciones y necesidades.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452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827995"/>
            <a:ext cx="828092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I: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Everyday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problems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dirty="0" smtClean="0">
                <a:latin typeface="Arial" pitchFamily="34" charset="0"/>
                <a:cs typeface="Arial" pitchFamily="34" charset="0"/>
              </a:rPr>
              <a:t>Al término de la unidad, el alumno será capaz de hablar acerca de situaciones hipotéticas, de comprender modismos y de hacer invitaciones.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07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602679"/>
            <a:ext cx="8419095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 smtClean="0">
                <a:latin typeface="Arial" pitchFamily="34" charset="0"/>
                <a:cs typeface="Arial" pitchFamily="34" charset="0"/>
              </a:rPr>
              <a:t>1.1	Hablar de situaciones probables o reales.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just"/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It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very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common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talk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cause –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effect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actions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These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actions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can be probable, real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even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imaginary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order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do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in English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language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usually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use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what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call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conditionals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First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conditional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very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useful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when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want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talk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these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type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situations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dirty="0" err="1" smtClean="0">
                <a:latin typeface="Arial" pitchFamily="34" charset="0"/>
                <a:cs typeface="Arial" pitchFamily="34" charset="0"/>
              </a:rPr>
              <a:t>which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can be real.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03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6856" y="857233"/>
            <a:ext cx="8229600" cy="2786082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latin typeface="Arial" pitchFamily="34" charset="0"/>
                <a:cs typeface="Arial" pitchFamily="34" charset="0"/>
              </a:rPr>
              <a:t>There are three types of conditionals. Each type consists in two parts: the </a:t>
            </a:r>
            <a:r>
              <a:rPr lang="en-US" sz="2800" b="1" i="1" dirty="0">
                <a:latin typeface="Arial" pitchFamily="34" charset="0"/>
                <a:cs typeface="Arial" pitchFamily="34" charset="0"/>
              </a:rPr>
              <a:t>“if”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clause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(hypothesis), which begins with the word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if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and the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main clause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which shows the result of the hypothesis.</a:t>
            </a: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115616" y="3857628"/>
            <a:ext cx="254268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If</a:t>
            </a:r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s-ES" sz="5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clause</a:t>
            </a:r>
            <a:endParaRPr lang="es-ES" sz="5400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s-E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(</a:t>
            </a:r>
            <a:r>
              <a:rPr lang="es-ES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hypothesis</a:t>
            </a:r>
            <a:r>
              <a:rPr lang="es-E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)</a:t>
            </a:r>
            <a:endParaRPr lang="es-ES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644008" y="3862992"/>
            <a:ext cx="362791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Main</a:t>
            </a:r>
            <a:r>
              <a:rPr lang="es-E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s-ES" sz="54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clause</a:t>
            </a:r>
            <a:endParaRPr lang="es-ES" sz="5400" b="1" cap="none" spc="0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es-E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(</a:t>
            </a:r>
            <a:r>
              <a:rPr lang="es-ES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result</a:t>
            </a:r>
            <a:r>
              <a:rPr lang="es-ES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)</a:t>
            </a:r>
            <a:endParaRPr lang="es-ES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683568" y="5214950"/>
            <a:ext cx="378398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i="1" dirty="0"/>
              <a:t>If he wakes up late,</a:t>
            </a:r>
            <a:endParaRPr lang="es-ES" sz="3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283968" y="5214950"/>
            <a:ext cx="391966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i="1" dirty="0" smtClean="0"/>
              <a:t>he will miss the bus.</a:t>
            </a:r>
            <a:endParaRPr lang="es-ES" sz="3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01377" y="116632"/>
            <a:ext cx="8419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Desarrollo del 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10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3200" b="1" dirty="0">
                <a:latin typeface="Arial" pitchFamily="34" charset="0"/>
                <a:cs typeface="Arial" pitchFamily="34" charset="0"/>
              </a:rPr>
              <a:t>FIRST CONDITIONAL.</a:t>
            </a:r>
            <a:r>
              <a:rPr lang="es-ES" sz="3200" dirty="0">
                <a:latin typeface="Arial" pitchFamily="34" charset="0"/>
                <a:cs typeface="Arial" pitchFamily="34" charset="0"/>
              </a:rPr>
              <a:t/>
            </a:r>
            <a:br>
              <a:rPr lang="es-ES" sz="3200" dirty="0">
                <a:latin typeface="Arial" pitchFamily="34" charset="0"/>
                <a:cs typeface="Arial" pitchFamily="34" charset="0"/>
              </a:rPr>
            </a:br>
            <a:endParaRPr lang="es-E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071546"/>
            <a:ext cx="8229600" cy="1971676"/>
          </a:xfrm>
        </p:spPr>
        <p:txBody>
          <a:bodyPr>
            <a:normAutofit/>
          </a:bodyPr>
          <a:lstStyle/>
          <a:p>
            <a:pPr lvl="0" algn="just"/>
            <a:r>
              <a:rPr lang="en-US" sz="2800" dirty="0">
                <a:latin typeface="Arial" pitchFamily="34" charset="0"/>
                <a:cs typeface="Arial" pitchFamily="34" charset="0"/>
              </a:rPr>
              <a:t>We use the first conditional to talk about the result of a very probable situation in the future, which can be real. Example:</a:t>
            </a: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899592" y="2967335"/>
            <a:ext cx="734207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If</a:t>
            </a:r>
            <a:r>
              <a:rPr lang="es-E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I </a:t>
            </a:r>
            <a:r>
              <a:rPr lang="es-E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drink</a:t>
            </a:r>
            <a:r>
              <a:rPr lang="es-E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s-E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much</a:t>
            </a:r>
            <a:r>
              <a:rPr lang="es-E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s-E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wine</a:t>
            </a:r>
            <a:r>
              <a:rPr lang="es-E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, </a:t>
            </a:r>
            <a:r>
              <a:rPr lang="es-E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I’ll</a:t>
            </a:r>
            <a:r>
              <a:rPr lang="es-E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s-E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be</a:t>
            </a:r>
            <a:r>
              <a:rPr lang="es-E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s-ES" sz="40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drunk</a:t>
            </a:r>
            <a:r>
              <a:rPr lang="es-E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s-E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1 Imagen" descr="0002019D.gif"/>
          <p:cNvPicPr/>
          <p:nvPr/>
        </p:nvPicPr>
        <p:blipFill>
          <a:blip r:embed="rId2"/>
          <a:stretch>
            <a:fillRect/>
          </a:stretch>
        </p:blipFill>
        <p:spPr>
          <a:xfrm>
            <a:off x="6215074" y="3857628"/>
            <a:ext cx="1643074" cy="1500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66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357167"/>
            <a:ext cx="8229600" cy="2714644"/>
          </a:xfrm>
        </p:spPr>
        <p:txBody>
          <a:bodyPr>
            <a:normAutofit/>
          </a:bodyPr>
          <a:lstStyle/>
          <a:p>
            <a:pPr lvl="0" algn="just"/>
            <a:r>
              <a:rPr lang="en-US" sz="28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if clause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talks about things that are possible, but not certain: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If I’m late again, I’ll lose my job.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(Maybe I’ll be late again). The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main clause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says what we think the result will be in this situation. (I’m sure I’ll lose my job).</a:t>
            </a: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20405"/>
              </p:ext>
            </p:extLst>
          </p:nvPr>
        </p:nvGraphicFramePr>
        <p:xfrm>
          <a:off x="1175632" y="3429000"/>
          <a:ext cx="6636728" cy="2811980"/>
        </p:xfrm>
        <a:graphic>
          <a:graphicData uri="http://schemas.openxmlformats.org/drawingml/2006/table">
            <a:tbl>
              <a:tblPr>
                <a:tableStyleId>{306799F8-075E-4A3A-A7F6-7FBC6576F1A4}</a:tableStyleId>
              </a:tblPr>
              <a:tblGrid>
                <a:gridCol w="3540384"/>
                <a:gridCol w="3096344"/>
              </a:tblGrid>
              <a:tr h="135732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/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If clause</a:t>
                      </a:r>
                      <a:endParaRPr lang="es-ES" sz="2400" dirty="0"/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(if + present simple)</a:t>
                      </a:r>
                      <a:endParaRPr lang="es-E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 dirty="0"/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Main clause</a:t>
                      </a:r>
                      <a:endParaRPr lang="es-ES" sz="2400" dirty="0"/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/>
                        <a:t>(will/ won’t + infinitive)</a:t>
                      </a:r>
                      <a:endParaRPr lang="es-E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35732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2000" dirty="0"/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/>
                        <a:t>If I’m late again,</a:t>
                      </a:r>
                      <a:endParaRPr lang="es-ES" sz="2000" dirty="0"/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/>
                        <a:t>If we don’t get there by five,</a:t>
                      </a:r>
                      <a:endParaRPr lang="es-E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/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/>
                        <a:t>I’ll lose my job.</a:t>
                      </a:r>
                      <a:endParaRPr lang="es-ES" sz="2000" dirty="0"/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/>
                        <a:t>we</a:t>
                      </a:r>
                      <a:r>
                        <a:rPr lang="en-US" sz="2000" baseline="0" dirty="0" smtClean="0"/>
                        <a:t> will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/>
                        <a:t>miss the plane.</a:t>
                      </a:r>
                      <a:endParaRPr lang="es-E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18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404664"/>
            <a:ext cx="842493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ES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Redston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C.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G. (2005). Face2Face Pre-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Intermediate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Student’s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Book. Cambridge, London. Cambridge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Redston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C.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G. (2005). Face2Face Pre-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Intermediate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Workbook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 Cambridge, London. Cambridge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Redston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C.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Cunningham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G. (2005). Face2Face Pre-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Intermediate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Teacher’s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Book. Cambridge, London. Cambridge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University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Press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Evans, V.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Dooley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J. (2002).Enterprise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Coursebook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2.Newbury,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Berkshire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 Express Publishing.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000" dirty="0" smtClean="0">
                <a:latin typeface="Arial" pitchFamily="34" charset="0"/>
                <a:cs typeface="Arial" pitchFamily="34" charset="0"/>
              </a:rPr>
              <a:t>Evans, V.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Dooley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J. (2002).Enterprise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Workbook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2.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Newbury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Berkshire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. Express Publishing.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Broukal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M. (2004).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Grammar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Form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s-ES" sz="2000" dirty="0" err="1" smtClean="0">
                <a:latin typeface="Arial" pitchFamily="34" charset="0"/>
                <a:cs typeface="Arial" pitchFamily="34" charset="0"/>
              </a:rPr>
              <a:t>Function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 1. New York. McGraw Hill.</a:t>
            </a:r>
            <a:endParaRPr lang="es-ES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91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539</Words>
  <Application>Microsoft Office PowerPoint</Application>
  <PresentationFormat>Presentación en pantalla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FIRST CONDITIONAL. 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Alumno(a)</dc:creator>
  <cp:lastModifiedBy>Alumno(a)</cp:lastModifiedBy>
  <cp:revision>7</cp:revision>
  <dcterms:created xsi:type="dcterms:W3CDTF">2014-03-15T00:14:54Z</dcterms:created>
  <dcterms:modified xsi:type="dcterms:W3CDTF">2014-03-15T00:30:53Z</dcterms:modified>
</cp:coreProperties>
</file>